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72" roundtripDataSignature="AMtx7mhSQBFq2nBp/KY/2cUBJU19srvw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2" Type="http://customschemas.google.com/relationships/presentationmetadata" Target="meta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e5c9028c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30e5c9028c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0a420ff39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30a420ff39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e5c9028c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30e5c9028c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0e5c9028c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30e5c9028c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008e68ad9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008e68ad9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0e5c9028c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0e5c9028c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084721f11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3084721f11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008e68ad9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3008e68ad9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32d2ec6e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3132d2ec6e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084721f11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3084721f11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08e68ad9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3008e68ad9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32d2ec6e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3132d2ec6e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32d2ec6e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3132d2ec6e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32d2ec6e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3132d2ec6e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84721f11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3084721f11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a420ff39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30a420ff39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0a420ff39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30a420ff39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0e5c9028c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30e5c9028c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03f890db6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303f890db6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0e5c9028c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30e5c9028c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32d2ec6e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3132d2ec6e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32d2ec6e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3132d2ec6e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32d2ec6e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3132d2ec6e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32d2ec6e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3132d2ec6e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0e5c9028c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30e5c9028c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132d2ec6e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132d2ec6e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32d2ec6e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3132d2ec6e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084721f11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3084721f11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084721f11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3084721f11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084721f11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3084721f11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084721f11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3084721f11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0e5c9028c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30e5c9028c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132d2ec6e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3132d2ec6e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0e937caa1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30e937caa1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0e5c9028c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30e5c9028c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0e937caa1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30e937caa1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e937caa1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30e937caa1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0e937caa1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30e937caa1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0e937caa1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30e937caa1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0e937caa1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30e937caa1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0e937caa1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30e937caa1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0e937caa1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30e937caa1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0e937caa1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g30e937caa1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0e937caa1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30e937caa1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0e937caa1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30e937caa1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0e937caa1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30e937caa1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0e937caa1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30e937caa1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0e937caa1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30e937caa1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Relationship Id="rId4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4642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Master Thesis</a:t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724938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5200">
                <a:solidFill>
                  <a:schemeClr val="dk1"/>
                </a:solidFill>
              </a:rPr>
              <a:t>Electric Engine Modelling </a:t>
            </a:r>
            <a:endParaRPr sz="5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3360"/>
              <a:buNone/>
            </a:pPr>
            <a:r>
              <a:t/>
            </a:r>
            <a:endParaRPr sz="5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Tabular Representation</a:t>
            </a:r>
            <a:endParaRPr/>
          </a:p>
        </p:txBody>
      </p:sp>
      <p:sp>
        <p:nvSpPr>
          <p:cNvPr id="116" name="Google Shape;116;p11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MLP model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Topology invariance achieved with distinct columns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Geometric connections not explicit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slots/Magnets/Windings are represented by count as columns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0e5c9028cd_0_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MLP Model</a:t>
            </a:r>
            <a:endParaRPr/>
          </a:p>
        </p:txBody>
      </p:sp>
      <p:pic>
        <p:nvPicPr>
          <p:cNvPr id="122" name="Google Shape;122;g30e5c9028cd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250" y="1112100"/>
            <a:ext cx="688033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28" name="Google Shape;128;p12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degree values converted to their corresponding radian values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Positive part of ETA grids are considered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ETA grids padded with the max rows based on Max Mgrenz value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Cross Fold Validation used to have most data for training- 5 folds and best performing model(based on best scores to be chosen for inference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a420ff39a_0_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Evaluation Statistics 3D KPI</a:t>
            </a:r>
            <a:endParaRPr/>
          </a:p>
        </p:txBody>
      </p:sp>
      <p:pic>
        <p:nvPicPr>
          <p:cNvPr id="134" name="Google Shape;134;g30a420ff39a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475" y="1199150"/>
            <a:ext cx="813755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0e5c9028cd_0_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KPI(After mirroring ETAs)</a:t>
            </a:r>
            <a:endParaRPr/>
          </a:p>
        </p:txBody>
      </p:sp>
      <p:pic>
        <p:nvPicPr>
          <p:cNvPr id="140" name="Google Shape;140;g30e5c9028cd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25" y="1179800"/>
            <a:ext cx="818196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0e5c9028cd_0_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46" name="Google Shape;146;g30e5c9028cd_0_86"/>
          <p:cNvSpPr txBox="1"/>
          <p:nvPr>
            <p:ph idx="1" type="body"/>
          </p:nvPr>
        </p:nvSpPr>
        <p:spPr>
          <a:xfrm>
            <a:off x="775100" y="1017725"/>
            <a:ext cx="77634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Standard Scaler - Input features</a:t>
            </a:r>
            <a:endParaRPr/>
          </a:p>
        </p:txBody>
      </p:sp>
      <p:pic>
        <p:nvPicPr>
          <p:cNvPr id="147" name="Google Shape;147;g30e5c9028cd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550" y="2149625"/>
            <a:ext cx="3171825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MLP Training Plots </a:t>
            </a:r>
            <a:endParaRPr/>
          </a:p>
        </p:txBody>
      </p:sp>
      <p:pic>
        <p:nvPicPr>
          <p:cNvPr id="153" name="Google Shape;15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650" y="1141125"/>
            <a:ext cx="621600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008e68ad9d_0_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MLP Validation Plots </a:t>
            </a:r>
            <a:endParaRPr/>
          </a:p>
        </p:txBody>
      </p:sp>
      <p:pic>
        <p:nvPicPr>
          <p:cNvPr id="159" name="Google Shape;159;g3008e68ad9d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350" y="1095075"/>
            <a:ext cx="586677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0e5c9028cd_0_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Hyperparameter Tuning </a:t>
            </a:r>
            <a:endParaRPr/>
          </a:p>
        </p:txBody>
      </p:sp>
      <p:pic>
        <p:nvPicPr>
          <p:cNvPr id="165" name="Google Shape;165;g30e5c9028cd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725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Loss Calculation</a:t>
            </a:r>
            <a:endParaRPr/>
          </a:p>
        </p:txBody>
      </p:sp>
      <p:sp>
        <p:nvSpPr>
          <p:cNvPr id="171" name="Google Shape;171;p14"/>
          <p:cNvSpPr txBox="1"/>
          <p:nvPr>
            <p:ph idx="1" type="body"/>
          </p:nvPr>
        </p:nvSpPr>
        <p:spPr>
          <a:xfrm>
            <a:off x="533400" y="1544550"/>
            <a:ext cx="81792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Loss : Mean Squared Error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61" name="Google Shape;61;p2"/>
          <p:cNvSpPr txBox="1"/>
          <p:nvPr>
            <p:ph idx="1" type="body"/>
          </p:nvPr>
        </p:nvSpPr>
        <p:spPr>
          <a:xfrm>
            <a:off x="360050" y="2063600"/>
            <a:ext cx="79563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To predict 2D and 3D KPIs : Mgrenz(Torque Curve) and ETA(Efficiency Grid) plots for topology invariant IPSM Electric Motors designs.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Regression Problem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084721f11c_0_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MSE Loss Mgrenz KPI</a:t>
            </a:r>
            <a:endParaRPr/>
          </a:p>
        </p:txBody>
      </p:sp>
      <p:pic>
        <p:nvPicPr>
          <p:cNvPr id="177" name="Google Shape;177;g3084721f11c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850" y="1334475"/>
            <a:ext cx="3829050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08e68ad9d_0_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Loss Regularization for Mgrenz KPI</a:t>
            </a:r>
            <a:endParaRPr/>
          </a:p>
        </p:txBody>
      </p:sp>
      <p:sp>
        <p:nvSpPr>
          <p:cNvPr id="183" name="Google Shape;183;g3008e68ad9d_0_22"/>
          <p:cNvSpPr txBox="1"/>
          <p:nvPr>
            <p:ph idx="1" type="body"/>
          </p:nvPr>
        </p:nvSpPr>
        <p:spPr>
          <a:xfrm>
            <a:off x="445075" y="1115250"/>
            <a:ext cx="8387100" cy="1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89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Smoothening</a:t>
            </a:r>
            <a:r>
              <a:rPr lang="en"/>
              <a:t> Regularization : MSE Loss L2 regularized such that prediction of neighbouring elements in the array is close by.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encourage </a:t>
            </a:r>
            <a:r>
              <a:rPr lang="en"/>
              <a:t>stability</a:t>
            </a:r>
            <a:r>
              <a:rPr lang="en"/>
              <a:t> in the curve with minor to 0 fluctuations</a:t>
            </a:r>
            <a:endParaRPr/>
          </a:p>
        </p:txBody>
      </p:sp>
      <p:pic>
        <p:nvPicPr>
          <p:cNvPr id="184" name="Google Shape;184;g3008e68ad9d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78850"/>
            <a:ext cx="8829675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32d2ec6e9_0_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Loss Regularization for Mgrenz KPI</a:t>
            </a:r>
            <a:endParaRPr/>
          </a:p>
        </p:txBody>
      </p:sp>
      <p:sp>
        <p:nvSpPr>
          <p:cNvPr id="190" name="Google Shape;190;g3132d2ec6e9_0_8"/>
          <p:cNvSpPr txBox="1"/>
          <p:nvPr>
            <p:ph idx="1" type="body"/>
          </p:nvPr>
        </p:nvSpPr>
        <p:spPr>
          <a:xfrm>
            <a:off x="445075" y="1115250"/>
            <a:ext cx="8387100" cy="1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89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Declining Regularization : MSE Loss L2 regularized such that prediction of a specific element in the array is less than or equal to prior element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encourage monotonically decreasing array values(as implied by torque curve)</a:t>
            </a:r>
            <a:endParaRPr/>
          </a:p>
        </p:txBody>
      </p:sp>
      <p:pic>
        <p:nvPicPr>
          <p:cNvPr id="191" name="Google Shape;191;g3132d2ec6e9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75" y="3056175"/>
            <a:ext cx="805815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84721f11c_0_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MSE Loss ETA KPI</a:t>
            </a:r>
            <a:endParaRPr/>
          </a:p>
        </p:txBody>
      </p:sp>
      <p:pic>
        <p:nvPicPr>
          <p:cNvPr id="197" name="Google Shape;197;g3084721f11c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575" y="1063775"/>
            <a:ext cx="649185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08e68ad9d_0_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en"/>
              <a:t>Loss Regularization for ETA KPI</a:t>
            </a:r>
            <a:endParaRPr/>
          </a:p>
        </p:txBody>
      </p:sp>
      <p:sp>
        <p:nvSpPr>
          <p:cNvPr id="203" name="Google Shape;203;g3008e68ad9d_0_16"/>
          <p:cNvSpPr txBox="1"/>
          <p:nvPr>
            <p:ph idx="1" type="body"/>
          </p:nvPr>
        </p:nvSpPr>
        <p:spPr>
          <a:xfrm>
            <a:off x="445075" y="1097200"/>
            <a:ext cx="7890600" cy="12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Efficiency at Maximum Torque Loss Regularization</a:t>
            </a:r>
            <a:endParaRPr/>
          </a:p>
        </p:txBody>
      </p:sp>
      <p:pic>
        <p:nvPicPr>
          <p:cNvPr id="204" name="Google Shape;204;g3008e68ad9d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34200"/>
            <a:ext cx="855345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32d2ec6e9_0_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en"/>
              <a:t>Loss Regularization for ETA KPI</a:t>
            </a:r>
            <a:endParaRPr/>
          </a:p>
        </p:txBody>
      </p:sp>
      <p:sp>
        <p:nvSpPr>
          <p:cNvPr id="210" name="Google Shape;210;g3132d2ec6e9_0_19"/>
          <p:cNvSpPr txBox="1"/>
          <p:nvPr>
            <p:ph idx="1" type="body"/>
          </p:nvPr>
        </p:nvSpPr>
        <p:spPr>
          <a:xfrm>
            <a:off x="445075" y="1097200"/>
            <a:ext cx="7890600" cy="12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Efficiency at Low Speeds Loss Regularization</a:t>
            </a:r>
            <a:endParaRPr/>
          </a:p>
        </p:txBody>
      </p:sp>
      <p:pic>
        <p:nvPicPr>
          <p:cNvPr id="211" name="Google Shape;211;g3132d2ec6e9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00" y="2381800"/>
            <a:ext cx="7724775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132d2ec6e9_0_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en"/>
              <a:t>Loss Regularization for ETA KPI</a:t>
            </a:r>
            <a:endParaRPr/>
          </a:p>
        </p:txBody>
      </p:sp>
      <p:sp>
        <p:nvSpPr>
          <p:cNvPr id="217" name="Google Shape;217;g3132d2ec6e9_0_25"/>
          <p:cNvSpPr txBox="1"/>
          <p:nvPr>
            <p:ph idx="1" type="body"/>
          </p:nvPr>
        </p:nvSpPr>
        <p:spPr>
          <a:xfrm>
            <a:off x="445075" y="1097200"/>
            <a:ext cx="7890600" cy="12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Efficiency at Low Torque Loss Regularization</a:t>
            </a:r>
            <a:endParaRPr/>
          </a:p>
        </p:txBody>
      </p:sp>
      <p:pic>
        <p:nvPicPr>
          <p:cNvPr id="218" name="Google Shape;218;g3132d2ec6e9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63" y="2381800"/>
            <a:ext cx="7991475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32d2ec6e9_0_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en"/>
              <a:t>Loss Regularization for ETA KPI</a:t>
            </a:r>
            <a:endParaRPr/>
          </a:p>
        </p:txBody>
      </p:sp>
      <p:pic>
        <p:nvPicPr>
          <p:cNvPr id="224" name="Google Shape;224;g3132d2ec6e9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100" y="2233625"/>
            <a:ext cx="8524875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084721f11c_0_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Total Loss</a:t>
            </a:r>
            <a:endParaRPr/>
          </a:p>
        </p:txBody>
      </p:sp>
      <p:pic>
        <p:nvPicPr>
          <p:cNvPr id="230" name="Google Shape;230;g3084721f11c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266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Post Processing</a:t>
            </a:r>
            <a:endParaRPr/>
          </a:p>
        </p:txBody>
      </p:sp>
      <p:sp>
        <p:nvSpPr>
          <p:cNvPr id="236" name="Google Shape;236;p15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Scale input with same scale used for training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Once ETA predictions are obtained, slice them based on shape of its corresp Torque curve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/>
          <p:nvPr>
            <p:ph type="title"/>
          </p:nvPr>
        </p:nvSpPr>
        <p:spPr>
          <a:xfrm>
            <a:off x="350375" y="225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Mgrenz KPI - 2d Plot</a:t>
            </a:r>
            <a:endParaRPr/>
          </a:p>
        </p:txBody>
      </p:sp>
      <p:pic>
        <p:nvPicPr>
          <p:cNvPr id="67" name="Google Shape;6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688" y="844325"/>
            <a:ext cx="5762625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0a420ff39a_0_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Baseline Model</a:t>
            </a:r>
            <a:endParaRPr/>
          </a:p>
        </p:txBody>
      </p:sp>
      <p:sp>
        <p:nvSpPr>
          <p:cNvPr id="242" name="Google Shape;242;g30a420ff39a_0_11"/>
          <p:cNvSpPr txBox="1"/>
          <p:nvPr/>
        </p:nvSpPr>
        <p:spPr>
          <a:xfrm>
            <a:off x="813775" y="1279600"/>
            <a:ext cx="469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Averaged Test Dataset for both outputs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g30a420ff39a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325" y="1997300"/>
            <a:ext cx="4546750" cy="22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30a420ff39a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04700"/>
            <a:ext cx="4123525" cy="233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MLP Training Results for KPI prediction Mgrenz</a:t>
            </a:r>
            <a:endParaRPr/>
          </a:p>
        </p:txBody>
      </p:sp>
      <p:pic>
        <p:nvPicPr>
          <p:cNvPr id="250" name="Google Shape;2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650" y="1199150"/>
            <a:ext cx="604864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0a420ff39a_0_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Standard Deviation of Random Engines from Whole Dataset</a:t>
            </a:r>
            <a:endParaRPr/>
          </a:p>
        </p:txBody>
      </p:sp>
      <p:pic>
        <p:nvPicPr>
          <p:cNvPr id="256" name="Google Shape;256;g30a420ff39a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0238" y="940400"/>
            <a:ext cx="732353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30a420ff39a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550" y="940400"/>
            <a:ext cx="7763776" cy="39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0e5c9028cd_0_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MLP Training Results for KPI prediction Mgrenz</a:t>
            </a:r>
            <a:endParaRPr/>
          </a:p>
        </p:txBody>
      </p:sp>
      <p:pic>
        <p:nvPicPr>
          <p:cNvPr id="263" name="Google Shape;263;g30e5c9028cd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050" y="950050"/>
            <a:ext cx="7515224" cy="39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03f890db68_0_3"/>
          <p:cNvSpPr txBox="1"/>
          <p:nvPr>
            <p:ph type="title"/>
          </p:nvPr>
        </p:nvSpPr>
        <p:spPr>
          <a:xfrm>
            <a:off x="311700" y="135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MLP Training Results for KPI prediction ETA</a:t>
            </a:r>
            <a:endParaRPr/>
          </a:p>
        </p:txBody>
      </p:sp>
      <p:pic>
        <p:nvPicPr>
          <p:cNvPr id="269" name="Google Shape;269;g303f890db68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350" y="793075"/>
            <a:ext cx="6108017" cy="413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0e5c9028cd_0_31"/>
          <p:cNvSpPr txBox="1"/>
          <p:nvPr>
            <p:ph type="title"/>
          </p:nvPr>
        </p:nvSpPr>
        <p:spPr>
          <a:xfrm>
            <a:off x="311700" y="135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MLP Training Results for KPI prediction ETA</a:t>
            </a:r>
            <a:endParaRPr/>
          </a:p>
        </p:txBody>
      </p:sp>
      <p:pic>
        <p:nvPicPr>
          <p:cNvPr id="275" name="Google Shape;275;g30e5c9028cd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275" y="841425"/>
            <a:ext cx="5915461" cy="413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32d2ec6e9_0_85"/>
          <p:cNvSpPr txBox="1"/>
          <p:nvPr>
            <p:ph type="title"/>
          </p:nvPr>
        </p:nvSpPr>
        <p:spPr>
          <a:xfrm>
            <a:off x="311700" y="135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Baseline RMSE for KPI prediction ETA</a:t>
            </a:r>
            <a:endParaRPr/>
          </a:p>
        </p:txBody>
      </p:sp>
      <p:pic>
        <p:nvPicPr>
          <p:cNvPr id="281" name="Google Shape;281;g3132d2ec6e9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350" y="646450"/>
            <a:ext cx="5494425" cy="443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32d2ec6e9_0_101"/>
          <p:cNvSpPr txBox="1"/>
          <p:nvPr>
            <p:ph type="title"/>
          </p:nvPr>
        </p:nvSpPr>
        <p:spPr>
          <a:xfrm>
            <a:off x="311700" y="135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MLP RMSE for KPI prediction ETA</a:t>
            </a:r>
            <a:endParaRPr/>
          </a:p>
        </p:txBody>
      </p:sp>
      <p:pic>
        <p:nvPicPr>
          <p:cNvPr id="287" name="Google Shape;287;g3132d2ec6e9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950" y="708350"/>
            <a:ext cx="5567088" cy="43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132d2ec6e9_0_59"/>
          <p:cNvSpPr txBox="1"/>
          <p:nvPr>
            <p:ph type="title"/>
          </p:nvPr>
        </p:nvSpPr>
        <p:spPr>
          <a:xfrm>
            <a:off x="224000" y="135650"/>
            <a:ext cx="86082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320"/>
              <a:t>Standard Deviation of few ETA samples from Whole Dataset</a:t>
            </a:r>
            <a:endParaRPr sz="2320"/>
          </a:p>
        </p:txBody>
      </p:sp>
      <p:pic>
        <p:nvPicPr>
          <p:cNvPr id="293" name="Google Shape;293;g3132d2ec6e9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525" y="873675"/>
            <a:ext cx="6541225" cy="404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32d2ec6e9_0_65"/>
          <p:cNvSpPr txBox="1"/>
          <p:nvPr>
            <p:ph type="title"/>
          </p:nvPr>
        </p:nvSpPr>
        <p:spPr>
          <a:xfrm>
            <a:off x="311700" y="135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20"/>
              <a:t>MLP Training Results Standard Deviation  for few Predictions</a:t>
            </a:r>
            <a:endParaRPr sz="2220"/>
          </a:p>
        </p:txBody>
      </p:sp>
      <p:pic>
        <p:nvPicPr>
          <p:cNvPr id="299" name="Google Shape;299;g3132d2ec6e9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175" y="812400"/>
            <a:ext cx="7179602" cy="41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/>
          <p:nvPr>
            <p:ph type="title"/>
          </p:nvPr>
        </p:nvSpPr>
        <p:spPr>
          <a:xfrm>
            <a:off x="350375" y="225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ETA KPI - 3d Plot</a:t>
            </a:r>
            <a:endParaRPr/>
          </a:p>
        </p:txBody>
      </p:sp>
      <p:pic>
        <p:nvPicPr>
          <p:cNvPr id="73" name="Google Shape;7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650" y="1057025"/>
            <a:ext cx="584835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0e5c9028cd_0_22"/>
          <p:cNvSpPr txBox="1"/>
          <p:nvPr>
            <p:ph type="title"/>
          </p:nvPr>
        </p:nvSpPr>
        <p:spPr>
          <a:xfrm>
            <a:off x="311700" y="135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MLPb Training Results for KPI prediction Mgrenz</a:t>
            </a:r>
            <a:endParaRPr/>
          </a:p>
        </p:txBody>
      </p:sp>
      <p:pic>
        <p:nvPicPr>
          <p:cNvPr id="305" name="Google Shape;305;g30e5c9028cd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50" y="860750"/>
            <a:ext cx="8128529" cy="41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32d2ec6e9_0_72"/>
          <p:cNvSpPr txBox="1"/>
          <p:nvPr>
            <p:ph type="title"/>
          </p:nvPr>
        </p:nvSpPr>
        <p:spPr>
          <a:xfrm>
            <a:off x="311700" y="135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MLPc Training Results for KPI prediction Mgrenz</a:t>
            </a:r>
            <a:endParaRPr/>
          </a:p>
        </p:txBody>
      </p:sp>
      <p:pic>
        <p:nvPicPr>
          <p:cNvPr id="311" name="Google Shape;311;g3132d2ec6e9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50" y="822050"/>
            <a:ext cx="7875115" cy="413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32d2ec6e9_0_95"/>
          <p:cNvSpPr txBox="1"/>
          <p:nvPr>
            <p:ph type="title"/>
          </p:nvPr>
        </p:nvSpPr>
        <p:spPr>
          <a:xfrm>
            <a:off x="311700" y="135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MLPc RMSE for KPI prediction ETA</a:t>
            </a:r>
            <a:endParaRPr/>
          </a:p>
        </p:txBody>
      </p:sp>
      <p:pic>
        <p:nvPicPr>
          <p:cNvPr id="317" name="Google Shape;317;g3132d2ec6e9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625" y="708350"/>
            <a:ext cx="5377100" cy="434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Evaluation Metrics</a:t>
            </a:r>
            <a:endParaRPr/>
          </a:p>
        </p:txBody>
      </p:sp>
      <p:sp>
        <p:nvSpPr>
          <p:cNvPr id="323" name="Google Shape;323;p19"/>
          <p:cNvSpPr txBox="1"/>
          <p:nvPr>
            <p:ph idx="1" type="body"/>
          </p:nvPr>
        </p:nvSpPr>
        <p:spPr>
          <a:xfrm>
            <a:off x="360050" y="1453625"/>
            <a:ext cx="8120700" cy="23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325754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RMSE as a Score for both KPIs</a:t>
            </a:r>
            <a:endParaRPr/>
          </a:p>
          <a:p>
            <a:pPr indent="-32575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Difference and Percentage Difference for Mgrenz KPI and Difference for ETA KPI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084721f11c_0_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Evaluation Metric for Mgrenz KPI</a:t>
            </a:r>
            <a:endParaRPr/>
          </a:p>
        </p:txBody>
      </p:sp>
      <p:pic>
        <p:nvPicPr>
          <p:cNvPr id="329" name="Google Shape;329;g3084721f11c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425" y="1062038"/>
            <a:ext cx="5095875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084721f11c_0_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Evaluation Statistics Mgrenz KPI</a:t>
            </a:r>
            <a:endParaRPr/>
          </a:p>
        </p:txBody>
      </p:sp>
      <p:pic>
        <p:nvPicPr>
          <p:cNvPr id="335" name="Google Shape;335;g3084721f11c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575" y="1170125"/>
            <a:ext cx="630639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084721f11c_0_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Evaluation Metric for 3D KPI</a:t>
            </a:r>
            <a:endParaRPr/>
          </a:p>
        </p:txBody>
      </p:sp>
      <p:pic>
        <p:nvPicPr>
          <p:cNvPr id="341" name="Google Shape;341;g3084721f11c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675" y="1141125"/>
            <a:ext cx="560070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084721f11c_0_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Evaluation Statistics ETA KPI</a:t>
            </a:r>
            <a:endParaRPr/>
          </a:p>
        </p:txBody>
      </p:sp>
      <p:pic>
        <p:nvPicPr>
          <p:cNvPr id="347" name="Google Shape;347;g3084721f11c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250" y="1073425"/>
            <a:ext cx="630285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0e5c9028cd_0_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Scoring Criteria</a:t>
            </a:r>
            <a:endParaRPr/>
          </a:p>
        </p:txBody>
      </p:sp>
      <p:pic>
        <p:nvPicPr>
          <p:cNvPr id="353" name="Google Shape;353;g30e5c9028cd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37" y="1690196"/>
            <a:ext cx="8221926" cy="204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32d2ec6e9_0_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Ablation Studies</a:t>
            </a:r>
            <a:endParaRPr/>
          </a:p>
        </p:txBody>
      </p:sp>
      <p:pic>
        <p:nvPicPr>
          <p:cNvPr id="359" name="Google Shape;359;g3132d2ec6e9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50" y="1121800"/>
            <a:ext cx="8732050" cy="256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79" name="Google Shape;79;p5"/>
          <p:cNvSpPr txBox="1"/>
          <p:nvPr>
            <p:ph idx="1" type="body"/>
          </p:nvPr>
        </p:nvSpPr>
        <p:spPr>
          <a:xfrm>
            <a:off x="311700" y="1067775"/>
            <a:ext cx="2880600" cy="13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Valeo provided ~14810 Double V magnet parametric description</a:t>
            </a:r>
            <a:endParaRPr/>
          </a:p>
        </p:txBody>
      </p:sp>
      <p:pic>
        <p:nvPicPr>
          <p:cNvPr id="80" name="Google Shape;8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302" y="2499626"/>
            <a:ext cx="2493311" cy="220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3500" y="1017725"/>
            <a:ext cx="436211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0e937caa1c_0_79"/>
          <p:cNvSpPr txBox="1"/>
          <p:nvPr>
            <p:ph type="title"/>
          </p:nvPr>
        </p:nvSpPr>
        <p:spPr>
          <a:xfrm>
            <a:off x="157000" y="1788625"/>
            <a:ext cx="86136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Case Study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e5c9028cd_0_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GNN</a:t>
            </a:r>
            <a:endParaRPr/>
          </a:p>
        </p:txBody>
      </p:sp>
      <p:sp>
        <p:nvSpPr>
          <p:cNvPr id="370" name="Google Shape;370;g30e5c9028cd_0_120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GNNs aim to learn a representation vector for each node after L layer transformations based on graph structure and initial node feature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Representation of each node is computed by recursively aggregating features of neighbour nodes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relations can be composited with each other to learn high level semantic relations - Metapaths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0e937caa1c_0_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GNN</a:t>
            </a:r>
            <a:endParaRPr/>
          </a:p>
        </p:txBody>
      </p:sp>
      <p:sp>
        <p:nvSpPr>
          <p:cNvPr id="376" name="Google Shape;376;g30e937caa1c_0_69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2 types 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Homogeneous GNN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Heterogeneous GNN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77" name="Google Shape;377;g30e937caa1c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4013" y="2334425"/>
            <a:ext cx="6124575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0e937caa1c_0_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Purposes</a:t>
            </a:r>
            <a:endParaRPr/>
          </a:p>
        </p:txBody>
      </p:sp>
      <p:sp>
        <p:nvSpPr>
          <p:cNvPr id="383" name="Google Shape;383;g30e937caa1c_0_43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Node Prediction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Edge Prediction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Graph Prediction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0e937caa1c_0_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389" name="Google Shape;389;g30e937caa1c_0_48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Recommendation Networks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Academic Networks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Information Networks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Social  Networks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Generally involves 1 giant graph - hence the importance of going graph batch, splits etc.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Our use case : 1 graph per EM variant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e937caa1c_0_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Graph Representation</a:t>
            </a:r>
            <a:endParaRPr/>
          </a:p>
        </p:txBody>
      </p:sp>
      <p:sp>
        <p:nvSpPr>
          <p:cNvPr id="395" name="Google Shape;395;g30e937caa1c_0_27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2 types 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Metapath based HGNN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Capture structural info of same semantic and then fuse diff semantic info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Metapath Free based HGNN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Capture structural and semantic information simultaneously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0e937caa1c_0_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Message Passing</a:t>
            </a:r>
            <a:endParaRPr/>
          </a:p>
        </p:txBody>
      </p:sp>
      <p:pic>
        <p:nvPicPr>
          <p:cNvPr id="401" name="Google Shape;401;g30e937caa1c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2625" y="1920288"/>
            <a:ext cx="4476750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0e937caa1c_0_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Homogeneous GNN Message Passing</a:t>
            </a:r>
            <a:endParaRPr/>
          </a:p>
        </p:txBody>
      </p:sp>
      <p:sp>
        <p:nvSpPr>
          <p:cNvPr id="407" name="Google Shape;407;g30e937caa1c_0_32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node and edge are of same type.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MP is done over neighbouring nodes and edges over hops until it learns a representation equivalent from its neighbours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0e937caa1c_0_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Heterogeneous GNN Message Passing</a:t>
            </a:r>
            <a:endParaRPr/>
          </a:p>
        </p:txBody>
      </p:sp>
      <p:sp>
        <p:nvSpPr>
          <p:cNvPr id="413" name="Google Shape;413;g30e937caa1c_0_37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Node &amp; Edge features from different types cannot be processed by same function due to difference in feature type and / or dimensionality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Therefore MP functions need to be implemented individually for each edge type.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/>
              <a:t>MP GNN algorithm need to iterate over edge type dictionaries during message computation and over node type dictionaries during node updates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0e937caa1c_0_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OverSmoothing &amp; Gradient Vanishing</a:t>
            </a:r>
            <a:endParaRPr/>
          </a:p>
        </p:txBody>
      </p:sp>
      <p:sp>
        <p:nvSpPr>
          <p:cNvPr id="419" name="Google Shape;419;g30e937caa1c_0_59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GNNs cannot be too deep due to oversmoothing problem.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Impedes model training by isolating output representations from the input features with increase in depth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Mitigate by including pre activation residual connections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Electric Motor Cross-section</a:t>
            </a:r>
            <a:endParaRPr/>
          </a:p>
        </p:txBody>
      </p:sp>
      <p:pic>
        <p:nvPicPr>
          <p:cNvPr id="87" name="Google Shape;8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1975" y="1102450"/>
            <a:ext cx="528004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Graph Representation</a:t>
            </a:r>
            <a:endParaRPr/>
          </a:p>
        </p:txBody>
      </p:sp>
      <p:sp>
        <p:nvSpPr>
          <p:cNvPr id="425" name="Google Shape;425;p20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Hetereogeneous GNN model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Represent data as graph - networkx graph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Topology invariance to be achieved here by having different nodes and edges but node and edge type always would remain consistent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Geometry is much better represented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slots/Magnets/Windings are represented as different nodes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Apt for our usecase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0e937caa1c_0_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Double V Magnet Topology</a:t>
            </a:r>
            <a:endParaRPr/>
          </a:p>
        </p:txBody>
      </p:sp>
      <p:sp>
        <p:nvSpPr>
          <p:cNvPr id="431" name="Google Shape;431;g30e937caa1c_0_83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Node Types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{v, vm, r, s, sw}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Edge Types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{a, d1, d2, d4}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g30e937caa1c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2850" y="0"/>
            <a:ext cx="625038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0e937caa1c_0_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Scaling</a:t>
            </a:r>
            <a:endParaRPr/>
          </a:p>
        </p:txBody>
      </p:sp>
      <p:sp>
        <p:nvSpPr>
          <p:cNvPr id="442" name="Google Shape;442;g30e937caa1c_0_102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Standard Scaling for each node type and edge type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0e937caa1c_0_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Mapping</a:t>
            </a:r>
            <a:endParaRPr/>
          </a:p>
        </p:txBody>
      </p:sp>
      <p:sp>
        <p:nvSpPr>
          <p:cNvPr id="448" name="Google Shape;448;g30e937caa1c_0_116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Node Mapping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Edge Mapping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0e937caa1c_0_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454" name="Google Shape;454;g30e937caa1c_0_111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 Layer for each Node type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Convolutional layer for each edge type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Presumably another Linear layer for each Edge feature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1"/>
          <p:cNvSpPr txBox="1"/>
          <p:nvPr>
            <p:ph idx="1" type="subTitle"/>
          </p:nvPr>
        </p:nvSpPr>
        <p:spPr>
          <a:xfrm>
            <a:off x="234350" y="19446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3360"/>
              <a:buNone/>
            </a:pPr>
            <a:r>
              <a:rPr i="1" lang="en" sz="5200">
                <a:solidFill>
                  <a:schemeClr val="dk1"/>
                </a:solidFill>
              </a:rPr>
              <a:t>Thank you</a:t>
            </a:r>
            <a:endParaRPr i="1" sz="5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3360"/>
              <a:buNone/>
            </a:pPr>
            <a:r>
              <a:t/>
            </a:r>
            <a:endParaRPr sz="5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EM Topologies Manufactured by Valeo</a:t>
            </a:r>
            <a:endParaRPr/>
          </a:p>
        </p:txBody>
      </p:sp>
      <p:pic>
        <p:nvPicPr>
          <p:cNvPr id="93" name="Google Shape;9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25" y="1319600"/>
            <a:ext cx="2791326" cy="318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9500" y="1137350"/>
            <a:ext cx="3101075" cy="32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64350" y="1269009"/>
            <a:ext cx="3101074" cy="308951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7"/>
          <p:cNvSpPr txBox="1"/>
          <p:nvPr/>
        </p:nvSpPr>
        <p:spPr>
          <a:xfrm>
            <a:off x="717075" y="4497925"/>
            <a:ext cx="18780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Single V Magnet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"/>
          <p:cNvSpPr txBox="1"/>
          <p:nvPr/>
        </p:nvSpPr>
        <p:spPr>
          <a:xfrm>
            <a:off x="6520100" y="4354100"/>
            <a:ext cx="2117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Double V Magnet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7"/>
          <p:cNvSpPr txBox="1"/>
          <p:nvPr/>
        </p:nvSpPr>
        <p:spPr>
          <a:xfrm>
            <a:off x="3874025" y="4438825"/>
            <a:ext cx="167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Nabla Magnet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Process Flowchart</a:t>
            </a:r>
            <a:endParaRPr/>
          </a:p>
        </p:txBody>
      </p:sp>
      <p:pic>
        <p:nvPicPr>
          <p:cNvPr id="104" name="Google Shape;10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250" y="1017725"/>
            <a:ext cx="702080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Proposed Timeline</a:t>
            </a:r>
            <a:endParaRPr/>
          </a:p>
        </p:txBody>
      </p:sp>
      <p:pic>
        <p:nvPicPr>
          <p:cNvPr id="110" name="Google Shape;11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8839202" cy="34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